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chivo Black" charset="1" panose="020B0A03020202020B04"/>
      <p:regular r:id="rId16"/>
    </p:embeddedFont>
    <p:embeddedFont>
      <p:font typeface="Nunito Sans Bold" charset="1" panose="00000800000000000000"/>
      <p:regular r:id="rId17"/>
    </p:embeddedFont>
    <p:embeddedFont>
      <p:font typeface="Nunito Sans" charset="1" panose="00000500000000000000"/>
      <p:regular r:id="rId18"/>
    </p:embeddedFont>
    <p:embeddedFont>
      <p:font typeface="Nunito Sans Semi-Bold" charset="1" panose="000007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DnSISLSw.mp4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0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jpeg" Type="http://schemas.openxmlformats.org/officeDocument/2006/relationships/image"/><Relationship Id="rId6" Target="../media/VAEDnSISLSw.mp4" Type="http://schemas.openxmlformats.org/officeDocument/2006/relationships/video"/><Relationship Id="rId7" Target="../media/VAEDnSISLSw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16414">
            <a:off x="-5545892" y="320521"/>
            <a:ext cx="12347025" cy="4797738"/>
          </a:xfrm>
          <a:custGeom>
            <a:avLst/>
            <a:gdLst/>
            <a:ahLst/>
            <a:cxnLst/>
            <a:rect r="r" b="b" t="t" l="l"/>
            <a:pathLst>
              <a:path h="4797738" w="12347025">
                <a:moveTo>
                  <a:pt x="0" y="0"/>
                </a:moveTo>
                <a:lnTo>
                  <a:pt x="12347025" y="0"/>
                </a:lnTo>
                <a:lnTo>
                  <a:pt x="12347025" y="4797738"/>
                </a:lnTo>
                <a:lnTo>
                  <a:pt x="0" y="4797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82075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5060825" y="6553663"/>
            <a:ext cx="816634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true" flipV="false" rot="0">
            <a:off x="13533784" y="4164960"/>
            <a:ext cx="9508431" cy="6004106"/>
          </a:xfrm>
          <a:custGeom>
            <a:avLst/>
            <a:gdLst/>
            <a:ahLst/>
            <a:cxnLst/>
            <a:rect r="r" b="b" t="t" l="l"/>
            <a:pathLst>
              <a:path h="6004106" w="9508431">
                <a:moveTo>
                  <a:pt x="9508432" y="0"/>
                </a:moveTo>
                <a:lnTo>
                  <a:pt x="0" y="0"/>
                </a:lnTo>
                <a:lnTo>
                  <a:pt x="0" y="6004106"/>
                </a:lnTo>
                <a:lnTo>
                  <a:pt x="9508432" y="6004106"/>
                </a:lnTo>
                <a:lnTo>
                  <a:pt x="9508432" y="0"/>
                </a:lnTo>
                <a:close/>
              </a:path>
            </a:pathLst>
          </a:custGeom>
          <a:blipFill>
            <a:blip r:embed="rId4"/>
            <a:stretch>
              <a:fillRect l="0" t="-9372" r="-68705" b="-7430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19278" y="2967209"/>
            <a:ext cx="12277571" cy="325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1"/>
              </a:lnSpc>
            </a:pPr>
            <a:r>
              <a:rPr lang="en-US" sz="6888" spc="296">
                <a:solidFill>
                  <a:srgbClr val="F1F1F1"/>
                </a:solidFill>
                <a:latin typeface="Archivo Black"/>
                <a:ea typeface="Archivo Black"/>
                <a:cs typeface="Archivo Black"/>
                <a:sym typeface="Archivo Black"/>
              </a:rPr>
              <a:t>PLATAFORMA DE ANÁLISE DE NOTAS FISCAIS SMART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27894" y="6904709"/>
            <a:ext cx="11032212" cy="466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2"/>
              </a:lnSpc>
            </a:pPr>
            <a:r>
              <a:rPr lang="en-US" b="true" sz="3232">
                <a:solidFill>
                  <a:srgbClr val="6DBE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FINANCIAL SOLUTIONS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16757" y="7971672"/>
            <a:ext cx="7854485" cy="37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00"/>
              </a:lnSpc>
            </a:pPr>
            <a:r>
              <a:rPr lang="en-US" b="true" sz="2458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I2A2 COMUNICAÇÃO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82312" y="2045513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9000" t="0" r="-23999" b="-4507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97498" y="4717001"/>
            <a:ext cx="11293004" cy="590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5"/>
              </a:lnSpc>
            </a:pPr>
            <a:r>
              <a:rPr lang="en-US" sz="3720" spc="37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MOMENTO PARA DÚVIDAS </a:t>
            </a:r>
            <a:r>
              <a:rPr lang="en-US" sz="3720" spc="37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 COLOCAÇÕES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004961" y="2505075"/>
            <a:ext cx="2278079" cy="1868025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>
            <a:off x="6562979" y="7477104"/>
            <a:ext cx="5162041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</p:spTree>
  </p:cSld>
  <p:clrMapOvr>
    <a:masterClrMapping/>
  </p:clrMapOvr>
  <p:transition spd="fast">
    <p:cover dir="u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60073" y="9854996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8"/>
                </a:lnTo>
                <a:lnTo>
                  <a:pt x="0" y="864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1375142" y="2288594"/>
            <a:ext cx="0" cy="6432396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1365830" y="2355267"/>
            <a:ext cx="127682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909633" y="1899637"/>
            <a:ext cx="4254714" cy="911260"/>
            <a:chOff x="0" y="0"/>
            <a:chExt cx="816599" cy="1748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6599" cy="174896"/>
            </a:xfrm>
            <a:custGeom>
              <a:avLst/>
              <a:gdLst/>
              <a:ahLst/>
              <a:cxnLst/>
              <a:rect r="r" b="b" t="t" l="l"/>
              <a:pathLst>
                <a:path h="174896" w="816599">
                  <a:moveTo>
                    <a:pt x="20016" y="0"/>
                  </a:moveTo>
                  <a:lnTo>
                    <a:pt x="796584" y="0"/>
                  </a:lnTo>
                  <a:cubicBezTo>
                    <a:pt x="801892" y="0"/>
                    <a:pt x="806983" y="2109"/>
                    <a:pt x="810737" y="5862"/>
                  </a:cubicBezTo>
                  <a:cubicBezTo>
                    <a:pt x="814490" y="9616"/>
                    <a:pt x="816599" y="14707"/>
                    <a:pt x="816599" y="20016"/>
                  </a:cubicBezTo>
                  <a:lnTo>
                    <a:pt x="816599" y="154881"/>
                  </a:lnTo>
                  <a:cubicBezTo>
                    <a:pt x="816599" y="160189"/>
                    <a:pt x="814490" y="165280"/>
                    <a:pt x="810737" y="169034"/>
                  </a:cubicBezTo>
                  <a:cubicBezTo>
                    <a:pt x="806983" y="172788"/>
                    <a:pt x="801892" y="174896"/>
                    <a:pt x="796584" y="174896"/>
                  </a:cubicBezTo>
                  <a:lnTo>
                    <a:pt x="20016" y="174896"/>
                  </a:lnTo>
                  <a:cubicBezTo>
                    <a:pt x="14707" y="174896"/>
                    <a:pt x="9616" y="172788"/>
                    <a:pt x="5862" y="169034"/>
                  </a:cubicBezTo>
                  <a:cubicBezTo>
                    <a:pt x="2109" y="165280"/>
                    <a:pt x="0" y="160189"/>
                    <a:pt x="0" y="154881"/>
                  </a:cubicBezTo>
                  <a:lnTo>
                    <a:pt x="0" y="20016"/>
                  </a:lnTo>
                  <a:cubicBezTo>
                    <a:pt x="0" y="14707"/>
                    <a:pt x="2109" y="9616"/>
                    <a:pt x="5862" y="5862"/>
                  </a:cubicBezTo>
                  <a:cubicBezTo>
                    <a:pt x="9616" y="2109"/>
                    <a:pt x="14707" y="0"/>
                    <a:pt x="200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816599" cy="184421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INTEGRANTES</a:t>
              </a:r>
            </a:p>
          </p:txBody>
        </p:sp>
      </p:grpSp>
      <p:sp>
        <p:nvSpPr>
          <p:cNvPr name="AutoShape 9" id="9"/>
          <p:cNvSpPr/>
          <p:nvPr/>
        </p:nvSpPr>
        <p:spPr>
          <a:xfrm flipH="true" flipV="true">
            <a:off x="17259300" y="-504566"/>
            <a:ext cx="19050" cy="11424587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2600047" y="3673608"/>
            <a:ext cx="4564299" cy="452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Rosenildes Melo</a:t>
            </a: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Luciano Cyllio 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Luis Gustavo 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Thiago Araújo 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Gabryel Barbosa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Thais Petrin 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Flavio Pereira </a:t>
            </a:r>
          </a:p>
        </p:txBody>
      </p:sp>
      <p:sp>
        <p:nvSpPr>
          <p:cNvPr name="TextBox 11" id="11"/>
          <p:cNvSpPr txBox="true"/>
          <p:nvPr/>
        </p:nvSpPr>
        <p:spPr>
          <a:xfrm rot="5400000">
            <a:off x="15321112" y="7224258"/>
            <a:ext cx="4889205" cy="372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96"/>
              </a:lnSpc>
              <a:spcBef>
                <a:spcPct val="0"/>
              </a:spcBef>
            </a:pPr>
            <a:r>
              <a:rPr lang="en-US" b="true" sz="2283" spc="342">
                <a:solidFill>
                  <a:srgbClr val="FFFFFF"/>
                </a:solidFill>
                <a:latin typeface="Nunito Sans Semi-Bold"/>
                <a:ea typeface="Nunito Sans Semi-Bold"/>
                <a:cs typeface="Nunito Sans Semi-Bold"/>
                <a:sym typeface="Nunito Sans Semi-Bold"/>
              </a:rPr>
              <a:t>BOOTCAMP I2A2 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06968" y="3673608"/>
            <a:ext cx="7781114" cy="452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rosenildesmelo@gmail.com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cyllio@gmail.com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eng.gustavo90lima@gmail.com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thiagojerem@gmail.com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gabrielbarbosa.alternativa@gmail.com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tha.petrin@gmail.com </a:t>
            </a:r>
          </a:p>
          <a:p>
            <a:pPr algn="l" marL="676937" indent="-338468" lvl="1">
              <a:lnSpc>
                <a:spcPts val="5173"/>
              </a:lnSpc>
              <a:buFont typeface="Arial"/>
              <a:buChar char="•"/>
            </a:pPr>
            <a:r>
              <a:rPr lang="en-US" sz="3135" spc="3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flavupereira@gmail.com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77663" y="9646065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43814" t="3720" r="15105" b="0"/>
          <a:stretch>
            <a:fillRect/>
          </a:stretch>
        </p:blipFill>
        <p:spPr>
          <a:xfrm flipH="false" flipV="false" rot="0">
            <a:off x="0" y="0"/>
            <a:ext cx="7777368" cy="102870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8691403" y="3228481"/>
            <a:ext cx="4921537" cy="1201927"/>
            <a:chOff x="0" y="0"/>
            <a:chExt cx="823781" cy="2011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3781" cy="201182"/>
            </a:xfrm>
            <a:custGeom>
              <a:avLst/>
              <a:gdLst/>
              <a:ahLst/>
              <a:cxnLst/>
              <a:rect r="r" b="b" t="t" l="l"/>
              <a:pathLst>
                <a:path h="201182" w="823781">
                  <a:moveTo>
                    <a:pt x="17304" y="0"/>
                  </a:moveTo>
                  <a:lnTo>
                    <a:pt x="806477" y="0"/>
                  </a:lnTo>
                  <a:cubicBezTo>
                    <a:pt x="816034" y="0"/>
                    <a:pt x="823781" y="7747"/>
                    <a:pt x="823781" y="17304"/>
                  </a:cubicBezTo>
                  <a:lnTo>
                    <a:pt x="823781" y="183878"/>
                  </a:lnTo>
                  <a:cubicBezTo>
                    <a:pt x="823781" y="193435"/>
                    <a:pt x="816034" y="201182"/>
                    <a:pt x="806477" y="201182"/>
                  </a:cubicBezTo>
                  <a:lnTo>
                    <a:pt x="17304" y="201182"/>
                  </a:lnTo>
                  <a:cubicBezTo>
                    <a:pt x="7747" y="201182"/>
                    <a:pt x="0" y="193435"/>
                    <a:pt x="0" y="183878"/>
                  </a:cubicBezTo>
                  <a:lnTo>
                    <a:pt x="0" y="17304"/>
                  </a:lnTo>
                  <a:cubicBezTo>
                    <a:pt x="0" y="7747"/>
                    <a:pt x="7747" y="0"/>
                    <a:pt x="1730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823781" cy="210707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POR QUE ISSO IMPORTA?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691403" y="4900531"/>
            <a:ext cx="8783653" cy="1917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3"/>
              </a:lnSpc>
            </a:pPr>
            <a:r>
              <a:rPr lang="en-US" sz="2335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Todo mês, milhões de notas fiscais atravessam sistemas e planilhas, e erros custam tempo e dinheiro.</a:t>
            </a:r>
          </a:p>
          <a:p>
            <a:pPr algn="l">
              <a:lnSpc>
                <a:spcPts val="3853"/>
              </a:lnSpc>
            </a:pPr>
            <a:r>
              <a:rPr lang="en-US" sz="2335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 E se a IA pudesse aprender o raciocínio fiscal, não apenas automatizá-lo?</a:t>
            </a:r>
          </a:p>
        </p:txBody>
      </p:sp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84075" y="9622092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1701292" y="9622092"/>
            <a:ext cx="6432396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5" id="5"/>
          <p:cNvGrpSpPr/>
          <p:nvPr/>
        </p:nvGrpSpPr>
        <p:grpSpPr>
          <a:xfrm rot="0">
            <a:off x="1593400" y="5814106"/>
            <a:ext cx="3332905" cy="33329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3426" y="0"/>
                  </a:moveTo>
                  <a:lnTo>
                    <a:pt x="759374" y="0"/>
                  </a:lnTo>
                  <a:cubicBezTo>
                    <a:pt x="788880" y="0"/>
                    <a:pt x="812800" y="23920"/>
                    <a:pt x="812800" y="53426"/>
                  </a:cubicBezTo>
                  <a:lnTo>
                    <a:pt x="812800" y="759374"/>
                  </a:lnTo>
                  <a:cubicBezTo>
                    <a:pt x="812800" y="788880"/>
                    <a:pt x="788880" y="812800"/>
                    <a:pt x="759374" y="812800"/>
                  </a:cubicBezTo>
                  <a:lnTo>
                    <a:pt x="53426" y="812800"/>
                  </a:lnTo>
                  <a:cubicBezTo>
                    <a:pt x="23920" y="812800"/>
                    <a:pt x="0" y="788880"/>
                    <a:pt x="0" y="759374"/>
                  </a:cubicBezTo>
                  <a:lnTo>
                    <a:pt x="0" y="53426"/>
                  </a:lnTo>
                  <a:cubicBezTo>
                    <a:pt x="0" y="23920"/>
                    <a:pt x="23920" y="0"/>
                    <a:pt x="53426" y="0"/>
                  </a:cubicBezTo>
                  <a:close/>
                </a:path>
              </a:pathLst>
            </a:custGeom>
            <a:blipFill>
              <a:blip r:embed="rId5"/>
              <a:stretch>
                <a:fillRect l="-108756" t="-35670" r="-55211" b="-31949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93400" y="1810595"/>
            <a:ext cx="3332905" cy="333290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3426" y="0"/>
                  </a:moveTo>
                  <a:lnTo>
                    <a:pt x="759374" y="0"/>
                  </a:lnTo>
                  <a:cubicBezTo>
                    <a:pt x="788880" y="0"/>
                    <a:pt x="812800" y="23920"/>
                    <a:pt x="812800" y="53426"/>
                  </a:cubicBezTo>
                  <a:lnTo>
                    <a:pt x="812800" y="759374"/>
                  </a:lnTo>
                  <a:cubicBezTo>
                    <a:pt x="812800" y="788880"/>
                    <a:pt x="788880" y="812800"/>
                    <a:pt x="759374" y="812800"/>
                  </a:cubicBezTo>
                  <a:lnTo>
                    <a:pt x="53426" y="812800"/>
                  </a:lnTo>
                  <a:cubicBezTo>
                    <a:pt x="23920" y="812800"/>
                    <a:pt x="0" y="788880"/>
                    <a:pt x="0" y="759374"/>
                  </a:cubicBezTo>
                  <a:lnTo>
                    <a:pt x="0" y="53426"/>
                  </a:lnTo>
                  <a:cubicBezTo>
                    <a:pt x="0" y="23920"/>
                    <a:pt x="23920" y="0"/>
                    <a:pt x="53426" y="0"/>
                  </a:cubicBezTo>
                  <a:close/>
                </a:path>
              </a:pathLst>
            </a:custGeom>
            <a:blipFill>
              <a:blip r:embed="rId6"/>
              <a:stretch>
                <a:fillRect l="-83909" t="-31187" r="-95238" b="-5491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4349375" y="5328939"/>
            <a:ext cx="970335" cy="970335"/>
          </a:xfrm>
          <a:custGeom>
            <a:avLst/>
            <a:gdLst/>
            <a:ahLst/>
            <a:cxnLst/>
            <a:rect r="r" b="b" t="t" l="l"/>
            <a:pathLst>
              <a:path h="970335" w="970335">
                <a:moveTo>
                  <a:pt x="0" y="0"/>
                </a:moveTo>
                <a:lnTo>
                  <a:pt x="970335" y="0"/>
                </a:lnTo>
                <a:lnTo>
                  <a:pt x="970335" y="970335"/>
                </a:lnTo>
                <a:lnTo>
                  <a:pt x="0" y="9703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349375" y="1376776"/>
            <a:ext cx="970335" cy="970335"/>
          </a:xfrm>
          <a:custGeom>
            <a:avLst/>
            <a:gdLst/>
            <a:ahLst/>
            <a:cxnLst/>
            <a:rect r="r" b="b" t="t" l="l"/>
            <a:pathLst>
              <a:path h="970335" w="970335">
                <a:moveTo>
                  <a:pt x="0" y="0"/>
                </a:moveTo>
                <a:lnTo>
                  <a:pt x="970335" y="0"/>
                </a:lnTo>
                <a:lnTo>
                  <a:pt x="970335" y="970335"/>
                </a:lnTo>
                <a:lnTo>
                  <a:pt x="0" y="97033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284050" y="3144183"/>
            <a:ext cx="7719900" cy="241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4199" indent="-257100" lvl="1">
              <a:lnSpc>
                <a:spcPts val="3929"/>
              </a:lnSpc>
              <a:buFont typeface="Arial"/>
              <a:buChar char="•"/>
            </a:pPr>
            <a:r>
              <a:rPr lang="en-US" sz="2381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Erros fiscais custam bilhões em multas e retrabalho</a:t>
            </a:r>
          </a:p>
          <a:p>
            <a:pPr algn="l" marL="514199" indent="-257100" lvl="1">
              <a:lnSpc>
                <a:spcPts val="3929"/>
              </a:lnSpc>
              <a:buFont typeface="Arial"/>
              <a:buChar char="•"/>
            </a:pPr>
            <a:r>
              <a:rPr lang="en-US" sz="2381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</a:t>
            </a:r>
            <a:r>
              <a:rPr lang="en-US" sz="2381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ofissionais presos a tarefas repetitivas</a:t>
            </a:r>
          </a:p>
          <a:p>
            <a:pPr algn="l" marL="514199" indent="-257100" lvl="1">
              <a:lnSpc>
                <a:spcPts val="3929"/>
              </a:lnSpc>
              <a:buFont typeface="Arial"/>
              <a:buChar char="•"/>
            </a:pPr>
            <a:r>
              <a:rPr lang="en-US" sz="2381" spc="23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Custo alto, lentidão e desperdício de potencial humano</a:t>
            </a:r>
          </a:p>
          <a:p>
            <a:pPr algn="l">
              <a:lnSpc>
                <a:spcPts val="392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319710" y="2461968"/>
            <a:ext cx="3829541" cy="441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4"/>
              </a:lnSpc>
            </a:pPr>
            <a:r>
              <a:rPr lang="en-US" sz="2858" spc="122">
                <a:solidFill>
                  <a:srgbClr val="F1F1F1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PROBLEMA / DOR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84050" y="6289749"/>
            <a:ext cx="3829541" cy="441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4"/>
              </a:lnSpc>
            </a:pPr>
            <a:r>
              <a:rPr lang="en-US" sz="2858" spc="122">
                <a:solidFill>
                  <a:srgbClr val="F1F1F1"/>
                </a:solidFill>
                <a:latin typeface="Archivo Black"/>
                <a:ea typeface="Archivo Black"/>
                <a:cs typeface="Archivo Black"/>
                <a:sym typeface="Archivo Black"/>
              </a:rPr>
              <a:t>SOLUÇÃO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19710" y="6828047"/>
            <a:ext cx="8455188" cy="279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7"/>
              </a:lnSpc>
            </a:pP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Ecossistema de agentes autônomos de IA que:</a:t>
            </a:r>
          </a:p>
          <a:p>
            <a:pPr algn="l" marL="494337" indent="-247169" lvl="1">
              <a:lnSpc>
                <a:spcPts val="3777"/>
              </a:lnSpc>
              <a:buFont typeface="Arial"/>
              <a:buChar char="•"/>
            </a:pP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Lê, inter</a:t>
            </a: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preta e classifica notas</a:t>
            </a:r>
          </a:p>
          <a:p>
            <a:pPr algn="l" marL="494337" indent="-247169" lvl="1">
              <a:lnSpc>
                <a:spcPts val="3777"/>
              </a:lnSpc>
              <a:buFont typeface="Arial"/>
              <a:buChar char="•"/>
            </a:pP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Valida regras fiscais</a:t>
            </a:r>
          </a:p>
          <a:p>
            <a:pPr algn="l" marL="494337" indent="-247169" lvl="1">
              <a:lnSpc>
                <a:spcPts val="3777"/>
              </a:lnSpc>
              <a:buFont typeface="Arial"/>
              <a:buChar char="•"/>
            </a:pP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Gera relatórios e insights prontos</a:t>
            </a:r>
          </a:p>
          <a:p>
            <a:pPr algn="l" marL="494337" indent="-247169" lvl="1">
              <a:lnSpc>
                <a:spcPts val="3777"/>
              </a:lnSpc>
              <a:buFont typeface="Arial"/>
              <a:buChar char="•"/>
            </a:pPr>
            <a:r>
              <a:rPr lang="en-US" sz="2289" spc="22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 Interface conversacional fluida reduz carga cognitiva.</a:t>
            </a:r>
          </a:p>
          <a:p>
            <a:pPr algn="l">
              <a:lnSpc>
                <a:spcPts val="3777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9837" y="2190617"/>
            <a:ext cx="4837234" cy="864963"/>
            <a:chOff x="0" y="0"/>
            <a:chExt cx="928401" cy="1660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28401" cy="166011"/>
            </a:xfrm>
            <a:custGeom>
              <a:avLst/>
              <a:gdLst/>
              <a:ahLst/>
              <a:cxnLst/>
              <a:rect r="r" b="b" t="t" l="l"/>
              <a:pathLst>
                <a:path h="166011" w="928401">
                  <a:moveTo>
                    <a:pt x="17605" y="0"/>
                  </a:moveTo>
                  <a:lnTo>
                    <a:pt x="910796" y="0"/>
                  </a:lnTo>
                  <a:cubicBezTo>
                    <a:pt x="915465" y="0"/>
                    <a:pt x="919943" y="1855"/>
                    <a:pt x="923245" y="5156"/>
                  </a:cubicBezTo>
                  <a:cubicBezTo>
                    <a:pt x="926546" y="8458"/>
                    <a:pt x="928401" y="12936"/>
                    <a:pt x="928401" y="17605"/>
                  </a:cubicBezTo>
                  <a:lnTo>
                    <a:pt x="928401" y="148405"/>
                  </a:lnTo>
                  <a:cubicBezTo>
                    <a:pt x="928401" y="153075"/>
                    <a:pt x="926546" y="157553"/>
                    <a:pt x="923245" y="160854"/>
                  </a:cubicBezTo>
                  <a:cubicBezTo>
                    <a:pt x="919943" y="164156"/>
                    <a:pt x="915465" y="166011"/>
                    <a:pt x="910796" y="166011"/>
                  </a:cubicBezTo>
                  <a:lnTo>
                    <a:pt x="17605" y="166011"/>
                  </a:lnTo>
                  <a:cubicBezTo>
                    <a:pt x="12936" y="166011"/>
                    <a:pt x="8458" y="164156"/>
                    <a:pt x="5156" y="160854"/>
                  </a:cubicBezTo>
                  <a:cubicBezTo>
                    <a:pt x="1855" y="157553"/>
                    <a:pt x="0" y="153075"/>
                    <a:pt x="0" y="148405"/>
                  </a:cubicBezTo>
                  <a:lnTo>
                    <a:pt x="0" y="17605"/>
                  </a:lnTo>
                  <a:cubicBezTo>
                    <a:pt x="0" y="12936"/>
                    <a:pt x="1855" y="8458"/>
                    <a:pt x="5156" y="5156"/>
                  </a:cubicBezTo>
                  <a:cubicBezTo>
                    <a:pt x="8458" y="1855"/>
                    <a:pt x="12936" y="0"/>
                    <a:pt x="176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928401" cy="175536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DIFERENCIAIS / TECNOLOGIA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680399" y="0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54633" y="3821242"/>
            <a:ext cx="1031633" cy="5437058"/>
            <a:chOff x="0" y="0"/>
            <a:chExt cx="271706" cy="14319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1706" cy="1431982"/>
            </a:xfrm>
            <a:custGeom>
              <a:avLst/>
              <a:gdLst/>
              <a:ahLst/>
              <a:cxnLst/>
              <a:rect r="r" b="b" t="t" l="l"/>
              <a:pathLst>
                <a:path h="1431982" w="271706">
                  <a:moveTo>
                    <a:pt x="67541" y="0"/>
                  </a:moveTo>
                  <a:lnTo>
                    <a:pt x="204165" y="0"/>
                  </a:lnTo>
                  <a:cubicBezTo>
                    <a:pt x="241467" y="0"/>
                    <a:pt x="271706" y="30239"/>
                    <a:pt x="271706" y="67541"/>
                  </a:cubicBezTo>
                  <a:lnTo>
                    <a:pt x="271706" y="1364442"/>
                  </a:lnTo>
                  <a:cubicBezTo>
                    <a:pt x="271706" y="1401743"/>
                    <a:pt x="241467" y="1431982"/>
                    <a:pt x="204165" y="1431982"/>
                  </a:cubicBezTo>
                  <a:lnTo>
                    <a:pt x="67541" y="1431982"/>
                  </a:lnTo>
                  <a:cubicBezTo>
                    <a:pt x="30239" y="1431982"/>
                    <a:pt x="0" y="1401743"/>
                    <a:pt x="0" y="1364442"/>
                  </a:cubicBezTo>
                  <a:lnTo>
                    <a:pt x="0" y="67541"/>
                  </a:lnTo>
                  <a:cubicBezTo>
                    <a:pt x="0" y="30239"/>
                    <a:pt x="30239" y="0"/>
                    <a:pt x="675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71706" cy="1441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99619" y="4240348"/>
            <a:ext cx="8187985" cy="3473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Entende significado e context</a:t>
            </a: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 (RAG + Qdrant)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Aprendizado contínuo, mais inteligente a cada interação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Multi-tenant e LGPD-compliant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Arquitetura distribuída: Supervisor Agent, Data Analyst Agent, Data Engineer &amp; Tax Specialist Agents</a:t>
            </a:r>
          </a:p>
          <a:p>
            <a:pPr algn="l">
              <a:lnSpc>
                <a:spcPts val="3982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1904505" y="0"/>
            <a:ext cx="6383495" cy="10287000"/>
            <a:chOff x="0" y="0"/>
            <a:chExt cx="988970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88970" cy="1593725"/>
            </a:xfrm>
            <a:custGeom>
              <a:avLst/>
              <a:gdLst/>
              <a:ahLst/>
              <a:cxnLst/>
              <a:rect r="r" b="b" t="t" l="l"/>
              <a:pathLst>
                <a:path h="1593725" w="988970">
                  <a:moveTo>
                    <a:pt x="0" y="0"/>
                  </a:moveTo>
                  <a:lnTo>
                    <a:pt x="988970" y="0"/>
                  </a:lnTo>
                  <a:lnTo>
                    <a:pt x="98897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5"/>
              <a:stretch>
                <a:fillRect l="-42117" t="0" r="-144371" b="0"/>
              </a:stretch>
            </a:blipFill>
          </p:spPr>
        </p:sp>
      </p:grpSp>
    </p:spTree>
  </p:cSld>
  <p:clrMapOvr>
    <a:masterClrMapping/>
  </p:clrMapOvr>
  <p:transition spd="slow">
    <p:cover dir="d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9837" y="2190617"/>
            <a:ext cx="4837234" cy="864963"/>
            <a:chOff x="0" y="0"/>
            <a:chExt cx="928401" cy="1660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28401" cy="166011"/>
            </a:xfrm>
            <a:custGeom>
              <a:avLst/>
              <a:gdLst/>
              <a:ahLst/>
              <a:cxnLst/>
              <a:rect r="r" b="b" t="t" l="l"/>
              <a:pathLst>
                <a:path h="166011" w="928401">
                  <a:moveTo>
                    <a:pt x="17605" y="0"/>
                  </a:moveTo>
                  <a:lnTo>
                    <a:pt x="910796" y="0"/>
                  </a:lnTo>
                  <a:cubicBezTo>
                    <a:pt x="915465" y="0"/>
                    <a:pt x="919943" y="1855"/>
                    <a:pt x="923245" y="5156"/>
                  </a:cubicBezTo>
                  <a:cubicBezTo>
                    <a:pt x="926546" y="8458"/>
                    <a:pt x="928401" y="12936"/>
                    <a:pt x="928401" y="17605"/>
                  </a:cubicBezTo>
                  <a:lnTo>
                    <a:pt x="928401" y="148405"/>
                  </a:lnTo>
                  <a:cubicBezTo>
                    <a:pt x="928401" y="153075"/>
                    <a:pt x="926546" y="157553"/>
                    <a:pt x="923245" y="160854"/>
                  </a:cubicBezTo>
                  <a:cubicBezTo>
                    <a:pt x="919943" y="164156"/>
                    <a:pt x="915465" y="166011"/>
                    <a:pt x="910796" y="166011"/>
                  </a:cubicBezTo>
                  <a:lnTo>
                    <a:pt x="17605" y="166011"/>
                  </a:lnTo>
                  <a:cubicBezTo>
                    <a:pt x="12936" y="166011"/>
                    <a:pt x="8458" y="164156"/>
                    <a:pt x="5156" y="160854"/>
                  </a:cubicBezTo>
                  <a:cubicBezTo>
                    <a:pt x="1855" y="157553"/>
                    <a:pt x="0" y="153075"/>
                    <a:pt x="0" y="148405"/>
                  </a:cubicBezTo>
                  <a:lnTo>
                    <a:pt x="0" y="17605"/>
                  </a:lnTo>
                  <a:cubicBezTo>
                    <a:pt x="0" y="12936"/>
                    <a:pt x="1855" y="8458"/>
                    <a:pt x="5156" y="5156"/>
                  </a:cubicBezTo>
                  <a:cubicBezTo>
                    <a:pt x="8458" y="1855"/>
                    <a:pt x="12936" y="0"/>
                    <a:pt x="176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928401" cy="175536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IMPACTO / TRAÇÃO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680399" y="0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54633" y="3821242"/>
            <a:ext cx="1031633" cy="5437058"/>
            <a:chOff x="0" y="0"/>
            <a:chExt cx="271706" cy="14319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1706" cy="1431982"/>
            </a:xfrm>
            <a:custGeom>
              <a:avLst/>
              <a:gdLst/>
              <a:ahLst/>
              <a:cxnLst/>
              <a:rect r="r" b="b" t="t" l="l"/>
              <a:pathLst>
                <a:path h="1431982" w="271706">
                  <a:moveTo>
                    <a:pt x="67541" y="0"/>
                  </a:moveTo>
                  <a:lnTo>
                    <a:pt x="204165" y="0"/>
                  </a:lnTo>
                  <a:cubicBezTo>
                    <a:pt x="241467" y="0"/>
                    <a:pt x="271706" y="30239"/>
                    <a:pt x="271706" y="67541"/>
                  </a:cubicBezTo>
                  <a:lnTo>
                    <a:pt x="271706" y="1364442"/>
                  </a:lnTo>
                  <a:cubicBezTo>
                    <a:pt x="271706" y="1401743"/>
                    <a:pt x="241467" y="1431982"/>
                    <a:pt x="204165" y="1431982"/>
                  </a:cubicBezTo>
                  <a:lnTo>
                    <a:pt x="67541" y="1431982"/>
                  </a:lnTo>
                  <a:cubicBezTo>
                    <a:pt x="30239" y="1431982"/>
                    <a:pt x="0" y="1401743"/>
                    <a:pt x="0" y="1364442"/>
                  </a:cubicBezTo>
                  <a:lnTo>
                    <a:pt x="0" y="67541"/>
                  </a:lnTo>
                  <a:cubicBezTo>
                    <a:pt x="0" y="30239"/>
                    <a:pt x="30239" y="0"/>
                    <a:pt x="675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71706" cy="1441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99619" y="4240348"/>
            <a:ext cx="8187985" cy="3473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Redução do temp</a:t>
            </a: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 de fechamento contábil em até 60%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Eliminação de erros manuais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Mercado B2B contábil e fiscal: R$ 20 bilhões/ano no Brasil</a:t>
            </a:r>
          </a:p>
          <a:p>
            <a:pPr algn="l" marL="521054" indent="-260527" lvl="1">
              <a:lnSpc>
                <a:spcPts val="3982"/>
              </a:lnSpc>
              <a:buFont typeface="Arial"/>
              <a:buChar char="•"/>
            </a:pPr>
            <a:r>
              <a:rPr lang="en-US" sz="2413" spc="24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Expansão natural para LatAm e Europa</a:t>
            </a:r>
          </a:p>
          <a:p>
            <a:pPr algn="l">
              <a:lnSpc>
                <a:spcPts val="3982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1904505" y="0"/>
            <a:ext cx="6383495" cy="10287000"/>
            <a:chOff x="0" y="0"/>
            <a:chExt cx="988970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88970" cy="1593725"/>
            </a:xfrm>
            <a:custGeom>
              <a:avLst/>
              <a:gdLst/>
              <a:ahLst/>
              <a:cxnLst/>
              <a:rect r="r" b="b" t="t" l="l"/>
              <a:pathLst>
                <a:path h="1593725" w="988970">
                  <a:moveTo>
                    <a:pt x="0" y="0"/>
                  </a:moveTo>
                  <a:lnTo>
                    <a:pt x="988970" y="0"/>
                  </a:lnTo>
                  <a:lnTo>
                    <a:pt x="98897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5"/>
              <a:stretch>
                <a:fillRect l="-42117" t="0" r="-144371" b="0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36842" y="-432004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8"/>
                </a:lnTo>
                <a:lnTo>
                  <a:pt x="0" y="864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9000" t="0" r="-23999" b="-45079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5927802" y="8918113"/>
            <a:ext cx="6432396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5" id="5"/>
          <p:cNvGrpSpPr/>
          <p:nvPr/>
        </p:nvGrpSpPr>
        <p:grpSpPr>
          <a:xfrm rot="0">
            <a:off x="6166875" y="1471578"/>
            <a:ext cx="5954249" cy="875993"/>
            <a:chOff x="0" y="0"/>
            <a:chExt cx="1142788" cy="1681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2788" cy="168128"/>
            </a:xfrm>
            <a:custGeom>
              <a:avLst/>
              <a:gdLst/>
              <a:ahLst/>
              <a:cxnLst/>
              <a:rect r="r" b="b" t="t" l="l"/>
              <a:pathLst>
                <a:path h="168128" w="1142788">
                  <a:moveTo>
                    <a:pt x="14303" y="0"/>
                  </a:moveTo>
                  <a:lnTo>
                    <a:pt x="1128485" y="0"/>
                  </a:lnTo>
                  <a:cubicBezTo>
                    <a:pt x="1136385" y="0"/>
                    <a:pt x="1142788" y="6403"/>
                    <a:pt x="1142788" y="14303"/>
                  </a:cubicBezTo>
                  <a:lnTo>
                    <a:pt x="1142788" y="153825"/>
                  </a:lnTo>
                  <a:cubicBezTo>
                    <a:pt x="1142788" y="157618"/>
                    <a:pt x="1141281" y="161256"/>
                    <a:pt x="1138599" y="163939"/>
                  </a:cubicBezTo>
                  <a:cubicBezTo>
                    <a:pt x="1135917" y="166621"/>
                    <a:pt x="1132279" y="168128"/>
                    <a:pt x="1128485" y="168128"/>
                  </a:cubicBezTo>
                  <a:lnTo>
                    <a:pt x="14303" y="168128"/>
                  </a:lnTo>
                  <a:cubicBezTo>
                    <a:pt x="10509" y="168128"/>
                    <a:pt x="6871" y="166621"/>
                    <a:pt x="4189" y="163939"/>
                  </a:cubicBezTo>
                  <a:cubicBezTo>
                    <a:pt x="1507" y="161256"/>
                    <a:pt x="0" y="157618"/>
                    <a:pt x="0" y="153825"/>
                  </a:cubicBezTo>
                  <a:lnTo>
                    <a:pt x="0" y="14303"/>
                  </a:lnTo>
                  <a:cubicBezTo>
                    <a:pt x="0" y="10509"/>
                    <a:pt x="1507" y="6871"/>
                    <a:pt x="4189" y="4189"/>
                  </a:cubicBezTo>
                  <a:cubicBezTo>
                    <a:pt x="6871" y="1507"/>
                    <a:pt x="10509" y="0"/>
                    <a:pt x="143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1142788" cy="177653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AGENTES EM AÇÃO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61863" y="2860767"/>
            <a:ext cx="3497580" cy="5246370"/>
            <a:chOff x="0" y="0"/>
            <a:chExt cx="6350000" cy="9525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5"/>
              <a:stretch>
                <a:fillRect l="-17307" t="-10731" r="-204990" b="-1523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85647" y="2860767"/>
            <a:ext cx="3497580" cy="5246370"/>
            <a:chOff x="0" y="0"/>
            <a:chExt cx="6350000" cy="9525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6"/>
              <a:stretch>
                <a:fillRect l="-1182" t="0" r="-167274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407102" y="3000132"/>
            <a:ext cx="3497580" cy="5246370"/>
            <a:chOff x="0" y="0"/>
            <a:chExt cx="6350000" cy="9525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7"/>
              <a:stretch>
                <a:fillRect l="-215350" t="0" r="-64834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428557" y="2860767"/>
            <a:ext cx="3497580" cy="5246370"/>
            <a:chOff x="0" y="0"/>
            <a:chExt cx="6350000" cy="9525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8"/>
              <a:stretch>
                <a:fillRect l="-9746" t="0" r="-194051" b="0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84075" y="9622092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9000" t="0" r="-23999" b="-45079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681467" y="1028700"/>
            <a:ext cx="2084085" cy="2084085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4801502" y="4373549"/>
            <a:ext cx="8957303" cy="4440723"/>
            <a:chOff x="0" y="0"/>
            <a:chExt cx="1435644" cy="71174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35644" cy="711743"/>
            </a:xfrm>
            <a:custGeom>
              <a:avLst/>
              <a:gdLst/>
              <a:ahLst/>
              <a:cxnLst/>
              <a:rect r="r" b="b" t="t" l="l"/>
              <a:pathLst>
                <a:path h="711743" w="1435644">
                  <a:moveTo>
                    <a:pt x="9507" y="0"/>
                  </a:moveTo>
                  <a:lnTo>
                    <a:pt x="1426137" y="0"/>
                  </a:lnTo>
                  <a:cubicBezTo>
                    <a:pt x="1431388" y="0"/>
                    <a:pt x="1435644" y="4257"/>
                    <a:pt x="1435644" y="9507"/>
                  </a:cubicBezTo>
                  <a:lnTo>
                    <a:pt x="1435644" y="702236"/>
                  </a:lnTo>
                  <a:cubicBezTo>
                    <a:pt x="1435644" y="707486"/>
                    <a:pt x="1431388" y="711743"/>
                    <a:pt x="1426137" y="711743"/>
                  </a:cubicBezTo>
                  <a:lnTo>
                    <a:pt x="9507" y="711743"/>
                  </a:lnTo>
                  <a:cubicBezTo>
                    <a:pt x="4257" y="711743"/>
                    <a:pt x="0" y="707486"/>
                    <a:pt x="0" y="702236"/>
                  </a:cubicBezTo>
                  <a:lnTo>
                    <a:pt x="0" y="9507"/>
                  </a:lnTo>
                  <a:cubicBezTo>
                    <a:pt x="0" y="4257"/>
                    <a:pt x="4257" y="0"/>
                    <a:pt x="95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"/>
              <a:ext cx="1435644" cy="721268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b="true" sz="2533">
                  <a:solidFill>
                    <a:srgbClr val="FFFFFF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NÃO É MAIS DIGITAL — É COGNITIVO.</a:t>
              </a:r>
            </a:p>
            <a:p>
              <a:pPr algn="ctr">
                <a:lnSpc>
                  <a:spcPts val="3040"/>
                </a:lnSpc>
              </a:pPr>
              <a:r>
                <a:rPr lang="en-US" sz="2533" b="true">
                  <a:solidFill>
                    <a:srgbClr val="FFFFFF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 Agentes que p</a:t>
              </a:r>
              <a:r>
                <a:rPr lang="en-US" b="true" sz="2533">
                  <a:solidFill>
                    <a:srgbClr val="FFFFFF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ENSAM COMO AUDITORES E AGEM COMO ESTRATEGISTAS.</a:t>
              </a:r>
            </a:p>
            <a:p>
              <a:pPr algn="ctr">
                <a:lnSpc>
                  <a:spcPts val="3040"/>
                </a:lnSpc>
              </a:pPr>
            </a:p>
            <a:p>
              <a:pPr algn="ctr">
                <a:lnSpc>
                  <a:spcPts val="3040"/>
                </a:lnSpc>
              </a:pPr>
              <a:r>
                <a:rPr lang="en-US" b="true" sz="2533">
                  <a:solidFill>
                    <a:srgbClr val="FFFFFF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MAY THE FORCE BE FISCALLY WITH YOU!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725383" y="2221992"/>
            <a:ext cx="4837234" cy="1122845"/>
            <a:chOff x="0" y="0"/>
            <a:chExt cx="928401" cy="2155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28401" cy="215506"/>
            </a:xfrm>
            <a:custGeom>
              <a:avLst/>
              <a:gdLst/>
              <a:ahLst/>
              <a:cxnLst/>
              <a:rect r="r" b="b" t="t" l="l"/>
              <a:pathLst>
                <a:path h="215506" w="928401">
                  <a:moveTo>
                    <a:pt x="17605" y="0"/>
                  </a:moveTo>
                  <a:lnTo>
                    <a:pt x="910796" y="0"/>
                  </a:lnTo>
                  <a:cubicBezTo>
                    <a:pt x="915465" y="0"/>
                    <a:pt x="919943" y="1855"/>
                    <a:pt x="923245" y="5156"/>
                  </a:cubicBezTo>
                  <a:cubicBezTo>
                    <a:pt x="926546" y="8458"/>
                    <a:pt x="928401" y="12936"/>
                    <a:pt x="928401" y="17605"/>
                  </a:cubicBezTo>
                  <a:lnTo>
                    <a:pt x="928401" y="197900"/>
                  </a:lnTo>
                  <a:cubicBezTo>
                    <a:pt x="928401" y="202569"/>
                    <a:pt x="926546" y="207047"/>
                    <a:pt x="923245" y="210349"/>
                  </a:cubicBezTo>
                  <a:cubicBezTo>
                    <a:pt x="919943" y="213651"/>
                    <a:pt x="915465" y="215506"/>
                    <a:pt x="910796" y="215506"/>
                  </a:cubicBezTo>
                  <a:lnTo>
                    <a:pt x="17605" y="215506"/>
                  </a:lnTo>
                  <a:cubicBezTo>
                    <a:pt x="12936" y="215506"/>
                    <a:pt x="8458" y="213651"/>
                    <a:pt x="5156" y="210349"/>
                  </a:cubicBezTo>
                  <a:cubicBezTo>
                    <a:pt x="1855" y="207047"/>
                    <a:pt x="0" y="202569"/>
                    <a:pt x="0" y="197900"/>
                  </a:cubicBezTo>
                  <a:lnTo>
                    <a:pt x="0" y="17605"/>
                  </a:lnTo>
                  <a:cubicBezTo>
                    <a:pt x="0" y="12936"/>
                    <a:pt x="1855" y="8458"/>
                    <a:pt x="5156" y="5156"/>
                  </a:cubicBezTo>
                  <a:cubicBezTo>
                    <a:pt x="8458" y="1855"/>
                    <a:pt x="12936" y="0"/>
                    <a:pt x="176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928401" cy="225031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3040"/>
                </a:lnSpc>
              </a:pPr>
              <a:r>
                <a:rPr lang="en-US" sz="2533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O FUTURO DA CONTABILIDADE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84075" y="9622092"/>
            <a:ext cx="1597394" cy="864007"/>
          </a:xfrm>
          <a:custGeom>
            <a:avLst/>
            <a:gdLst/>
            <a:ahLst/>
            <a:cxnLst/>
            <a:rect r="r" b="b" t="t" l="l"/>
            <a:pathLst>
              <a:path h="864007" w="1597394">
                <a:moveTo>
                  <a:pt x="0" y="0"/>
                </a:moveTo>
                <a:lnTo>
                  <a:pt x="1597394" y="0"/>
                </a:lnTo>
                <a:lnTo>
                  <a:pt x="1597394" y="864007"/>
                </a:lnTo>
                <a:lnTo>
                  <a:pt x="0" y="86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9000" t="0" r="-23999" b="-4507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058059" y="4561754"/>
            <a:ext cx="4171883" cy="1163491"/>
            <a:chOff x="0" y="0"/>
            <a:chExt cx="668654" cy="1864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8654" cy="186480"/>
            </a:xfrm>
            <a:custGeom>
              <a:avLst/>
              <a:gdLst/>
              <a:ahLst/>
              <a:cxnLst/>
              <a:rect r="r" b="b" t="t" l="l"/>
              <a:pathLst>
                <a:path h="186480" w="668654">
                  <a:moveTo>
                    <a:pt x="20413" y="0"/>
                  </a:moveTo>
                  <a:lnTo>
                    <a:pt x="648241" y="0"/>
                  </a:lnTo>
                  <a:cubicBezTo>
                    <a:pt x="659515" y="0"/>
                    <a:pt x="668654" y="9139"/>
                    <a:pt x="668654" y="20413"/>
                  </a:cubicBezTo>
                  <a:lnTo>
                    <a:pt x="668654" y="166067"/>
                  </a:lnTo>
                  <a:cubicBezTo>
                    <a:pt x="668654" y="177341"/>
                    <a:pt x="659515" y="186480"/>
                    <a:pt x="648241" y="186480"/>
                  </a:cubicBezTo>
                  <a:lnTo>
                    <a:pt x="20413" y="186480"/>
                  </a:lnTo>
                  <a:cubicBezTo>
                    <a:pt x="9139" y="186480"/>
                    <a:pt x="0" y="177341"/>
                    <a:pt x="0" y="166067"/>
                  </a:cubicBezTo>
                  <a:lnTo>
                    <a:pt x="0" y="20413"/>
                  </a:lnTo>
                  <a:cubicBezTo>
                    <a:pt x="0" y="9139"/>
                    <a:pt x="9139" y="0"/>
                    <a:pt x="204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1F1F1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668654" cy="196005"/>
            </a:xfrm>
            <a:prstGeom prst="rect">
              <a:avLst/>
            </a:prstGeom>
          </p:spPr>
          <p:txBody>
            <a:bodyPr anchor="ctr" rtlCol="false" tIns="95370" lIns="95370" bIns="95370" rIns="95370"/>
            <a:lstStyle/>
            <a:p>
              <a:pPr algn="ctr">
                <a:lnSpc>
                  <a:spcPts val="4720"/>
                </a:lnSpc>
              </a:pPr>
              <a:r>
                <a:rPr lang="en-US" b="true" sz="3933">
                  <a:solidFill>
                    <a:srgbClr val="FFFFFF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OBRIGADO</a:t>
              </a:r>
            </a:p>
          </p:txBody>
        </p:sp>
      </p:grpSp>
    </p:spTree>
  </p:cSld>
  <p:clrMapOvr>
    <a:masterClrMapping/>
  </p:clrMapOvr>
  <p:transition spd="fast">
    <p:cover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DAG3eq_MmXk</dc:identifier>
  <dcterms:modified xsi:type="dcterms:W3CDTF">2011-08-01T06:04:30Z</dcterms:modified>
  <cp:revision>1</cp:revision>
  <dc:title>I2A2_Agentes_Inteligentes_Projeto_Final_I2A2_Comunicação</dc:title>
</cp:coreProperties>
</file>

<file path=docProps/thumbnail.jpeg>
</file>